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90" r:id="rId2"/>
    <p:sldId id="289" r:id="rId3"/>
    <p:sldId id="281" r:id="rId4"/>
    <p:sldId id="282" r:id="rId5"/>
    <p:sldId id="263" r:id="rId6"/>
    <p:sldId id="274" r:id="rId7"/>
    <p:sldId id="264" r:id="rId8"/>
    <p:sldId id="291" r:id="rId9"/>
    <p:sldId id="265" r:id="rId10"/>
    <p:sldId id="270" r:id="rId11"/>
    <p:sldId id="285" r:id="rId12"/>
    <p:sldId id="286" r:id="rId13"/>
    <p:sldId id="275" r:id="rId14"/>
    <p:sldId id="279" r:id="rId15"/>
    <p:sldId id="273" r:id="rId16"/>
    <p:sldId id="278" r:id="rId17"/>
    <p:sldId id="287" r:id="rId18"/>
    <p:sldId id="288" r:id="rId19"/>
    <p:sldId id="283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94"/>
    <p:restoredTop sz="88753"/>
  </p:normalViewPr>
  <p:slideViewPr>
    <p:cSldViewPr snapToGrid="0" snapToObjects="1">
      <p:cViewPr>
        <p:scale>
          <a:sx n="80" d="100"/>
          <a:sy n="80" d="100"/>
        </p:scale>
        <p:origin x="576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931E07-6D06-B848-963B-542302755B21}" type="datetimeFigureOut">
              <a:rPr lang="fr-FR" smtClean="0"/>
              <a:t>11/08/2022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F20AB-D3ED-034A-86F5-8CFF78CA75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5101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E0C5FF-3F76-624B-887D-06E319871C85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8926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E0C5FF-3F76-624B-887D-06E319871C85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4108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Avale = locaux,</a:t>
            </a:r>
            <a:r>
              <a:rPr lang="fr-FR" baseline="0" dirty="0"/>
              <a:t> fournisseurs, </a:t>
            </a:r>
            <a:r>
              <a:rPr lang="fr-FR" baseline="0" dirty="0" err="1"/>
              <a:t>orga</a:t>
            </a:r>
            <a:r>
              <a:rPr lang="fr-FR" baseline="0" dirty="0"/>
              <a:t> de l’événement, de la vente </a:t>
            </a:r>
            <a:r>
              <a:rPr lang="mr-IN" baseline="0" dirty="0"/>
              <a:t>…</a:t>
            </a:r>
            <a:r>
              <a:rPr lang="fr-FR" baseline="0" dirty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E0C5FF-3F76-624B-887D-06E319871C85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2975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E0C5FF-3F76-624B-887D-06E319871C85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6982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E0C5FF-3F76-624B-887D-06E319871C85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3608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E0C5FF-3F76-624B-887D-06E319871C85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1879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E0C5FF-3F76-624B-887D-06E319871C85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0737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E0C5FF-3F76-624B-887D-06E319871C85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1449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Demande d’une lettre d’intention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E0C5FF-3F76-624B-887D-06E319871C85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0294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E0C5FF-3F76-624B-887D-06E319871C85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7579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E0C5FF-3F76-624B-887D-06E319871C85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41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E0C5FF-3F76-624B-887D-06E319871C85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963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E0C5FF-3F76-624B-887D-06E319871C85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0259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E0C5FF-3F76-624B-887D-06E319871C85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1424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E0C5FF-3F76-624B-887D-06E319871C85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8805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E0C5FF-3F76-624B-887D-06E319871C85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3739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 grand nombre d’échanges</a:t>
            </a:r>
            <a:r>
              <a:rPr lang="fr-FR" sz="16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 données, D’informations</a:t>
            </a:r>
            <a:r>
              <a:rPr lang="fr-FR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Lors de réunions</a:t>
            </a:r>
            <a:r>
              <a:rPr lang="fr-FR" sz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Avec différents interlocuteurs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E0C5FF-3F76-624B-887D-06E319871C85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5126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E0C5FF-3F76-624B-887D-06E319871C85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6346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D90E-AA0A-184D-8230-D0D9746458B5}" type="datetime1">
              <a:rPr lang="fr-FR" smtClean="0"/>
              <a:t>11/08/2022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0690-4B40-214C-89C7-CD23BDBEF6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88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F4C15-0A28-6840-8C27-EF452452EFD2}" type="datetime1">
              <a:rPr lang="fr-FR" smtClean="0"/>
              <a:t>11/08/2022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0690-4B40-214C-89C7-CD23BDBEF6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659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A316-85E1-E04A-96A9-55EF5D2D1F5A}" type="datetime1">
              <a:rPr lang="fr-FR" smtClean="0"/>
              <a:t>11/08/2022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0690-4B40-214C-89C7-CD23BDBEF6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131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DD64-3A76-C940-A1AF-F70456E4F118}" type="datetime1">
              <a:rPr lang="fr-FR" smtClean="0"/>
              <a:t>11/08/2022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0690-4B40-214C-89C7-CD23BDBEF6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42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DD05-9F07-8F4D-A54C-A52541737510}" type="datetime1">
              <a:rPr lang="fr-FR" smtClean="0"/>
              <a:t>11/08/2022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0690-4B40-214C-89C7-CD23BDBEF6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064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EB6D-B133-254C-93CF-BE20FE2BF160}" type="datetime1">
              <a:rPr lang="fr-FR" smtClean="0"/>
              <a:t>11/08/2022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0690-4B40-214C-89C7-CD23BDBEF6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9460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7A012-47BB-8240-BB97-37120F578830}" type="datetime1">
              <a:rPr lang="fr-FR" smtClean="0"/>
              <a:t>11/08/2022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0690-4B40-214C-89C7-CD23BDBEF6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5743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CC253-0B36-F940-AD49-996344F60837}" type="datetime1">
              <a:rPr lang="fr-FR" smtClean="0"/>
              <a:t>11/08/2022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0690-4B40-214C-89C7-CD23BDBEF6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483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B5DC-8CE0-8747-B522-7F197AB1B97B}" type="datetime1">
              <a:rPr lang="fr-FR" smtClean="0"/>
              <a:t>11/08/2022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0690-4B40-214C-89C7-CD23BDBEF6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634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A582-3EB2-5B4F-80C3-8BA66A944CCC}" type="datetime1">
              <a:rPr lang="fr-FR" smtClean="0"/>
              <a:t>11/08/2022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0690-4B40-214C-89C7-CD23BDBEF6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5463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B47A7-1BCE-934B-B56D-B8BF42FDF46B}" type="datetime1">
              <a:rPr lang="fr-FR" smtClean="0"/>
              <a:t>11/08/2022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0690-4B40-214C-89C7-CD23BDBEF6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32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A8982-B933-BE41-B57E-E89D4377BEF2}" type="datetime1">
              <a:rPr lang="fr-FR" smtClean="0"/>
              <a:t>11/08/2022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90690-4B40-214C-89C7-CD23BDBEF6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801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9898" y="892571"/>
            <a:ext cx="4226278" cy="2887579"/>
          </a:xfrm>
        </p:spPr>
        <p:txBody>
          <a:bodyPr>
            <a:normAutofit/>
          </a:bodyPr>
          <a:lstStyle/>
          <a:p>
            <a:r>
              <a:rPr lang="fr-FR" sz="43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Développeur d’application Python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rm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Projet 2 - </a:t>
            </a:r>
            <a:r>
              <a:rPr lang="fr-FR" sz="2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Utilisez les bases de Python pour l'analyse de marché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0690-4B40-214C-89C7-CD23BDBEF686}" type="slidenum">
              <a:rPr lang="fr-FR" smtClean="0"/>
              <a:t>1</a:t>
            </a:fld>
            <a:endParaRPr lang="fr-FR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5AE269E-EEFE-55EF-3DFD-E347CCA9A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999" y="2204452"/>
            <a:ext cx="29972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B21D201-9AC9-EA6A-7EA8-33E4E191B5D4}"/>
              </a:ext>
            </a:extLst>
          </p:cNvPr>
          <p:cNvSpPr txBox="1"/>
          <p:nvPr/>
        </p:nvSpPr>
        <p:spPr>
          <a:xfrm>
            <a:off x="7630494" y="4459407"/>
            <a:ext cx="1960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i="0" dirty="0">
                <a:effectLst/>
                <a:latin typeface="Montserrat" pitchFamily="2" charset="77"/>
              </a:rPr>
              <a:t>Books Online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76840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3"/>
          <p:cNvSpPr txBox="1">
            <a:spLocks/>
          </p:cNvSpPr>
          <p:nvPr/>
        </p:nvSpPr>
        <p:spPr>
          <a:xfrm>
            <a:off x="363407" y="1389860"/>
            <a:ext cx="3992576" cy="4876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 grand nombre de tâches à réaliser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Des échelles différentes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Des priorités à prendre en compte</a:t>
            </a:r>
          </a:p>
          <a:p>
            <a:pPr marL="342900" indent="-342900" algn="just">
              <a:buFont typeface="Arial" charset="0"/>
              <a:buChar char="•"/>
            </a:pPr>
            <a:endParaRPr lang="fr-FR" sz="1600" dirty="0">
              <a:solidFill>
                <a:schemeClr val="tx1">
                  <a:lumMod val="75000"/>
                  <a:lumOff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1" name="Titre 1"/>
          <p:cNvSpPr txBox="1">
            <a:spLocks/>
          </p:cNvSpPr>
          <p:nvPr/>
        </p:nvSpPr>
        <p:spPr>
          <a:xfrm>
            <a:off x="363407" y="398819"/>
            <a:ext cx="4899016" cy="99104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>
              <a:defRPr lang="fr-FR"/>
            </a:defPPr>
            <a:lvl1pPr>
              <a:lnSpc>
                <a:spcPct val="90000"/>
              </a:lnSpc>
              <a:spcBef>
                <a:spcPct val="0"/>
              </a:spcBef>
              <a:defRPr sz="3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Organisation du projet - la To Do List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719" y="2325162"/>
            <a:ext cx="4076697" cy="2165987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148136" y="-108284"/>
            <a:ext cx="6043864" cy="7029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6160027" y="-20845"/>
            <a:ext cx="602854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Gestion du projet</a:t>
            </a:r>
          </a:p>
        </p:txBody>
      </p:sp>
      <p:cxnSp>
        <p:nvCxnSpPr>
          <p:cNvPr id="26" name="Connecteur droit 25"/>
          <p:cNvCxnSpPr/>
          <p:nvPr/>
        </p:nvCxnSpPr>
        <p:spPr>
          <a:xfrm flipV="1">
            <a:off x="6148135" y="-41688"/>
            <a:ext cx="0" cy="68996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flipH="1" flipV="1">
            <a:off x="6148135" y="594708"/>
            <a:ext cx="6123530" cy="1042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 27"/>
          <p:cNvPicPr>
            <a:picLocks noChangeAspect="1"/>
          </p:cNvPicPr>
          <p:nvPr/>
        </p:nvPicPr>
        <p:blipFill rotWithShape="1">
          <a:blip r:embed="rId4"/>
          <a:srcRect l="37825" r="37564" b="50103"/>
          <a:stretch/>
        </p:blipFill>
        <p:spPr>
          <a:xfrm>
            <a:off x="2889917" y="6361576"/>
            <a:ext cx="368301" cy="438685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0690-4B40-214C-89C7-CD23BDBEF68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569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3"/>
          <p:cNvSpPr txBox="1">
            <a:spLocks/>
          </p:cNvSpPr>
          <p:nvPr/>
        </p:nvSpPr>
        <p:spPr>
          <a:xfrm>
            <a:off x="363407" y="1377548"/>
            <a:ext cx="3992576" cy="488854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Travail avec les différents acteurs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Réalisation des tâches (To Do List)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Aspect opérationnel du projet</a:t>
            </a:r>
          </a:p>
        </p:txBody>
      </p:sp>
      <p:sp>
        <p:nvSpPr>
          <p:cNvPr id="21" name="Titre 1"/>
          <p:cNvSpPr txBox="1">
            <a:spLocks/>
          </p:cNvSpPr>
          <p:nvPr/>
        </p:nvSpPr>
        <p:spPr>
          <a:xfrm>
            <a:off x="363406" y="398819"/>
            <a:ext cx="4345753" cy="97872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>
              <a:defRPr lang="fr-FR"/>
            </a:defPPr>
            <a:lvl1pPr>
              <a:lnSpc>
                <a:spcPct val="90000"/>
              </a:lnSpc>
              <a:spcBef>
                <a:spcPct val="0"/>
              </a:spcBef>
              <a:defRPr sz="3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Réalisation des tâches opérationnelles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700" y="1426956"/>
            <a:ext cx="3962400" cy="39624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148136" y="-108284"/>
            <a:ext cx="6043864" cy="7029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6160027" y="-20845"/>
            <a:ext cx="602854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Gestion du projet</a:t>
            </a:r>
          </a:p>
        </p:txBody>
      </p:sp>
      <p:cxnSp>
        <p:nvCxnSpPr>
          <p:cNvPr id="25" name="Connecteur droit 24"/>
          <p:cNvCxnSpPr/>
          <p:nvPr/>
        </p:nvCxnSpPr>
        <p:spPr>
          <a:xfrm flipV="1">
            <a:off x="6148135" y="-41688"/>
            <a:ext cx="0" cy="68996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H="1" flipV="1">
            <a:off x="6148135" y="594708"/>
            <a:ext cx="6123530" cy="1042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 26"/>
          <p:cNvPicPr>
            <a:picLocks noChangeAspect="1"/>
          </p:cNvPicPr>
          <p:nvPr/>
        </p:nvPicPr>
        <p:blipFill rotWithShape="1">
          <a:blip r:embed="rId4"/>
          <a:srcRect l="37825" r="37564" b="50103"/>
          <a:stretch/>
        </p:blipFill>
        <p:spPr>
          <a:xfrm>
            <a:off x="2889917" y="6361576"/>
            <a:ext cx="368301" cy="43868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0690-4B40-214C-89C7-CD23BDBEF68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3507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3"/>
          <p:cNvSpPr txBox="1">
            <a:spLocks/>
          </p:cNvSpPr>
          <p:nvPr/>
        </p:nvSpPr>
        <p:spPr>
          <a:xfrm>
            <a:off x="363406" y="1820747"/>
            <a:ext cx="4642933" cy="444534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Organisation amont </a:t>
            </a:r>
          </a:p>
          <a:p>
            <a:pPr marL="342900" indent="-342900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Réception</a:t>
            </a:r>
          </a:p>
          <a:p>
            <a:pPr marL="342900" indent="-342900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Montage </a:t>
            </a:r>
          </a:p>
          <a:p>
            <a:pPr marL="342900" indent="-342900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Gestion des aléas</a:t>
            </a:r>
          </a:p>
          <a:p>
            <a:pPr marL="342900" indent="-342900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Contrôle continu </a:t>
            </a:r>
          </a:p>
        </p:txBody>
      </p:sp>
      <p:sp>
        <p:nvSpPr>
          <p:cNvPr id="21" name="Titre 1"/>
          <p:cNvSpPr txBox="1">
            <a:spLocks/>
          </p:cNvSpPr>
          <p:nvPr/>
        </p:nvSpPr>
        <p:spPr>
          <a:xfrm>
            <a:off x="363406" y="398819"/>
            <a:ext cx="5008694" cy="142192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>
              <a:defRPr lang="fr-FR"/>
            </a:defPPr>
            <a:lvl1pPr>
              <a:lnSpc>
                <a:spcPct val="90000"/>
              </a:lnSpc>
              <a:spcBef>
                <a:spcPct val="0"/>
              </a:spcBef>
              <a:defRPr sz="3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Réalisation des tâches opérationnelles - Montage d’un prototype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868" y="2608287"/>
            <a:ext cx="4718064" cy="287025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148136" y="-108284"/>
            <a:ext cx="6043864" cy="7029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6160027" y="-20845"/>
            <a:ext cx="602854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Gestion du projet</a:t>
            </a:r>
          </a:p>
        </p:txBody>
      </p:sp>
      <p:cxnSp>
        <p:nvCxnSpPr>
          <p:cNvPr id="24" name="Connecteur droit 23"/>
          <p:cNvCxnSpPr/>
          <p:nvPr/>
        </p:nvCxnSpPr>
        <p:spPr>
          <a:xfrm flipV="1">
            <a:off x="6148135" y="-41688"/>
            <a:ext cx="0" cy="68996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 flipH="1" flipV="1">
            <a:off x="6148135" y="594708"/>
            <a:ext cx="6123530" cy="1042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4"/>
          <a:srcRect l="37825" r="37564" b="50103"/>
          <a:stretch/>
        </p:blipFill>
        <p:spPr>
          <a:xfrm>
            <a:off x="2889917" y="6361576"/>
            <a:ext cx="368301" cy="43868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0690-4B40-214C-89C7-CD23BDBEF686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3271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3"/>
          <p:cNvSpPr txBox="1">
            <a:spLocks/>
          </p:cNvSpPr>
          <p:nvPr/>
        </p:nvSpPr>
        <p:spPr>
          <a:xfrm>
            <a:off x="363407" y="1389860"/>
            <a:ext cx="3992576" cy="4876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Tâches quotidiennes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Avancement du projet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Adapter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Rattraper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1" name="Titre 1"/>
          <p:cNvSpPr txBox="1">
            <a:spLocks/>
          </p:cNvSpPr>
          <p:nvPr/>
        </p:nvSpPr>
        <p:spPr>
          <a:xfrm>
            <a:off x="363406" y="398819"/>
            <a:ext cx="4642933" cy="5355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>
              <a:defRPr lang="fr-FR"/>
            </a:defPPr>
            <a:lvl1pPr>
              <a:lnSpc>
                <a:spcPct val="90000"/>
              </a:lnSpc>
              <a:spcBef>
                <a:spcPct val="0"/>
              </a:spcBef>
              <a:defRPr sz="3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Gestion des plannings</a:t>
            </a:r>
          </a:p>
        </p:txBody>
      </p:sp>
      <p:pic>
        <p:nvPicPr>
          <p:cNvPr id="9" name="Image 8" descr="Capture%20d’écran%202017-08-16%20à%2018.15.13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7"/>
          <a:stretch/>
        </p:blipFill>
        <p:spPr bwMode="auto">
          <a:xfrm>
            <a:off x="6707784" y="2138412"/>
            <a:ext cx="4912793" cy="33791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148136" y="-108284"/>
            <a:ext cx="6043864" cy="7029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6160027" y="-20845"/>
            <a:ext cx="602854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Gestion du projet</a:t>
            </a:r>
          </a:p>
        </p:txBody>
      </p:sp>
      <p:cxnSp>
        <p:nvCxnSpPr>
          <p:cNvPr id="22" name="Connecteur droit 21"/>
          <p:cNvCxnSpPr/>
          <p:nvPr/>
        </p:nvCxnSpPr>
        <p:spPr>
          <a:xfrm flipV="1">
            <a:off x="6148135" y="-41688"/>
            <a:ext cx="0" cy="68996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 flipH="1" flipV="1">
            <a:off x="6148135" y="594708"/>
            <a:ext cx="6123530" cy="1042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4"/>
          <a:srcRect l="37825" r="37564" b="50103"/>
          <a:stretch/>
        </p:blipFill>
        <p:spPr>
          <a:xfrm>
            <a:off x="2889917" y="6361576"/>
            <a:ext cx="368301" cy="43868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0690-4B40-214C-89C7-CD23BDBEF68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38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3"/>
          <p:cNvSpPr txBox="1">
            <a:spLocks/>
          </p:cNvSpPr>
          <p:nvPr/>
        </p:nvSpPr>
        <p:spPr>
          <a:xfrm>
            <a:off x="363407" y="1820748"/>
            <a:ext cx="3992576" cy="444534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Demande d’ajustement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Modification des plannings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Réorganisation et communication</a:t>
            </a:r>
          </a:p>
        </p:txBody>
      </p:sp>
      <p:sp>
        <p:nvSpPr>
          <p:cNvPr id="21" name="Titre 1"/>
          <p:cNvSpPr txBox="1">
            <a:spLocks/>
          </p:cNvSpPr>
          <p:nvPr/>
        </p:nvSpPr>
        <p:spPr>
          <a:xfrm>
            <a:off x="363406" y="398819"/>
            <a:ext cx="4665793" cy="142192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>
              <a:defRPr lang="fr-FR"/>
            </a:defPPr>
            <a:lvl1pPr>
              <a:lnSpc>
                <a:spcPct val="90000"/>
              </a:lnSpc>
              <a:spcBef>
                <a:spcPct val="0"/>
              </a:spcBef>
              <a:defRPr sz="3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Gestion des plannings - Réception d’un prototype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288" y="1109783"/>
            <a:ext cx="2826166" cy="503725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148136" y="-108284"/>
            <a:ext cx="6043864" cy="7029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6160027" y="-20845"/>
            <a:ext cx="602854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Gestion du projet</a:t>
            </a:r>
          </a:p>
        </p:txBody>
      </p:sp>
      <p:cxnSp>
        <p:nvCxnSpPr>
          <p:cNvPr id="24" name="Connecteur droit 23"/>
          <p:cNvCxnSpPr/>
          <p:nvPr/>
        </p:nvCxnSpPr>
        <p:spPr>
          <a:xfrm flipV="1">
            <a:off x="6148135" y="-41688"/>
            <a:ext cx="0" cy="68996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 flipH="1" flipV="1">
            <a:off x="6148135" y="594708"/>
            <a:ext cx="6123530" cy="1042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4"/>
          <a:srcRect l="37825" r="37564" b="50103"/>
          <a:stretch/>
        </p:blipFill>
        <p:spPr>
          <a:xfrm>
            <a:off x="2889917" y="6361576"/>
            <a:ext cx="368301" cy="438685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0690-4B40-214C-89C7-CD23BDBEF68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2620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3"/>
          <p:cNvSpPr txBox="1">
            <a:spLocks/>
          </p:cNvSpPr>
          <p:nvPr/>
        </p:nvSpPr>
        <p:spPr>
          <a:xfrm>
            <a:off x="363407" y="946661"/>
            <a:ext cx="3992576" cy="531942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Choix des méthodes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Choix des stratégies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Prise de décision en cas d’aléas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Choix des fournisseurs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1" name="Titre 1"/>
          <p:cNvSpPr txBox="1">
            <a:spLocks/>
          </p:cNvSpPr>
          <p:nvPr/>
        </p:nvSpPr>
        <p:spPr>
          <a:xfrm>
            <a:off x="363407" y="398819"/>
            <a:ext cx="4164026" cy="54784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defPPr>
              <a:defRPr lang="fr-FR"/>
            </a:defPPr>
            <a:lvl1pPr>
              <a:lnSpc>
                <a:spcPct val="90000"/>
              </a:lnSpc>
              <a:spcBef>
                <a:spcPct val="0"/>
              </a:spcBef>
              <a:defRPr sz="3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Prise de décisions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450" y="2240279"/>
            <a:ext cx="5169311" cy="262656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148136" y="-108284"/>
            <a:ext cx="6043864" cy="7029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6160027" y="-20845"/>
            <a:ext cx="602854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Gestion du projet</a:t>
            </a:r>
          </a:p>
        </p:txBody>
      </p:sp>
      <p:cxnSp>
        <p:nvCxnSpPr>
          <p:cNvPr id="22" name="Connecteur droit 21"/>
          <p:cNvCxnSpPr/>
          <p:nvPr/>
        </p:nvCxnSpPr>
        <p:spPr>
          <a:xfrm flipV="1">
            <a:off x="6148135" y="-41688"/>
            <a:ext cx="0" cy="68996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 flipH="1" flipV="1">
            <a:off x="6148135" y="594708"/>
            <a:ext cx="6123530" cy="1042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4"/>
          <a:srcRect l="37825" r="37564" b="50103"/>
          <a:stretch/>
        </p:blipFill>
        <p:spPr>
          <a:xfrm>
            <a:off x="2889917" y="6361576"/>
            <a:ext cx="368301" cy="438685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0690-4B40-214C-89C7-CD23BDBEF68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9665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3"/>
          <p:cNvSpPr txBox="1">
            <a:spLocks/>
          </p:cNvSpPr>
          <p:nvPr/>
        </p:nvSpPr>
        <p:spPr>
          <a:xfrm>
            <a:off x="363407" y="1820748"/>
            <a:ext cx="3992576" cy="444534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Utilisation des outils mis en place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Modification de la stratégie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Modification des plannings</a:t>
            </a:r>
          </a:p>
        </p:txBody>
      </p:sp>
      <p:sp>
        <p:nvSpPr>
          <p:cNvPr id="21" name="Titre 1"/>
          <p:cNvSpPr txBox="1">
            <a:spLocks/>
          </p:cNvSpPr>
          <p:nvPr/>
        </p:nvSpPr>
        <p:spPr>
          <a:xfrm>
            <a:off x="363407" y="398819"/>
            <a:ext cx="4164026" cy="14219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defPPr>
              <a:defRPr lang="fr-FR"/>
            </a:defPPr>
            <a:lvl1pPr>
              <a:lnSpc>
                <a:spcPct val="90000"/>
              </a:lnSpc>
              <a:spcBef>
                <a:spcPct val="0"/>
              </a:spcBef>
              <a:defRPr sz="3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Prise de décisions - Choix du fournisseur pour la cabine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319" y="2358350"/>
            <a:ext cx="5524580" cy="276229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148136" y="-108284"/>
            <a:ext cx="6043864" cy="7029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6160027" y="-20845"/>
            <a:ext cx="602854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Gestion du projet</a:t>
            </a:r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6148135" y="-41688"/>
            <a:ext cx="0" cy="68996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 flipV="1">
            <a:off x="6148135" y="594708"/>
            <a:ext cx="6123530" cy="1042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/>
          <p:cNvPicPr>
            <a:picLocks noChangeAspect="1"/>
          </p:cNvPicPr>
          <p:nvPr/>
        </p:nvPicPr>
        <p:blipFill rotWithShape="1">
          <a:blip r:embed="rId4"/>
          <a:srcRect l="37825" r="37564" b="50103"/>
          <a:stretch/>
        </p:blipFill>
        <p:spPr>
          <a:xfrm>
            <a:off x="2889917" y="6361576"/>
            <a:ext cx="368301" cy="438685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0690-4B40-214C-89C7-CD23BDBEF68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730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3"/>
          <p:cNvSpPr txBox="1">
            <a:spLocks/>
          </p:cNvSpPr>
          <p:nvPr/>
        </p:nvSpPr>
        <p:spPr>
          <a:xfrm>
            <a:off x="363407" y="1389860"/>
            <a:ext cx="3992576" cy="48762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Interaction avec M. de Labarthe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Interaction avec les acteurs du projet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Interaction avec les fournisseurs</a:t>
            </a:r>
          </a:p>
        </p:txBody>
      </p:sp>
      <p:sp>
        <p:nvSpPr>
          <p:cNvPr id="21" name="Titre 1"/>
          <p:cNvSpPr txBox="1">
            <a:spLocks/>
          </p:cNvSpPr>
          <p:nvPr/>
        </p:nvSpPr>
        <p:spPr>
          <a:xfrm>
            <a:off x="363406" y="398819"/>
            <a:ext cx="4482913" cy="99104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>
              <a:defRPr lang="fr-FR"/>
            </a:defPPr>
            <a:lvl1pPr>
              <a:lnSpc>
                <a:spcPct val="90000"/>
              </a:lnSpc>
              <a:spcBef>
                <a:spcPct val="0"/>
              </a:spcBef>
              <a:defRPr sz="3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Communication &amp; Management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67" y="1866468"/>
            <a:ext cx="4978976" cy="373423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148136" y="-108284"/>
            <a:ext cx="6043864" cy="7029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6160027" y="-20845"/>
            <a:ext cx="602854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Gestion du projet</a:t>
            </a:r>
          </a:p>
        </p:txBody>
      </p:sp>
      <p:cxnSp>
        <p:nvCxnSpPr>
          <p:cNvPr id="22" name="Connecteur droit 21"/>
          <p:cNvCxnSpPr/>
          <p:nvPr/>
        </p:nvCxnSpPr>
        <p:spPr>
          <a:xfrm flipV="1">
            <a:off x="6148135" y="-41688"/>
            <a:ext cx="0" cy="68996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 flipH="1" flipV="1">
            <a:off x="6148135" y="594708"/>
            <a:ext cx="6123530" cy="1042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4"/>
          <a:srcRect l="37825" r="37564" b="50103"/>
          <a:stretch/>
        </p:blipFill>
        <p:spPr>
          <a:xfrm>
            <a:off x="2889917" y="6361576"/>
            <a:ext cx="368301" cy="438685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0690-4B40-214C-89C7-CD23BDBEF68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6775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3"/>
          <p:cNvSpPr txBox="1">
            <a:spLocks/>
          </p:cNvSpPr>
          <p:nvPr/>
        </p:nvSpPr>
        <p:spPr>
          <a:xfrm>
            <a:off x="363406" y="2263945"/>
            <a:ext cx="5145853" cy="400214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Crainte de ne pas être retenu dans la consultation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Attente de garanties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Retissant dans la communication d’informations</a:t>
            </a:r>
          </a:p>
        </p:txBody>
      </p:sp>
      <p:sp>
        <p:nvSpPr>
          <p:cNvPr id="21" name="Titre 1"/>
          <p:cNvSpPr txBox="1">
            <a:spLocks/>
          </p:cNvSpPr>
          <p:nvPr/>
        </p:nvSpPr>
        <p:spPr>
          <a:xfrm>
            <a:off x="363406" y="398819"/>
            <a:ext cx="5420173" cy="186512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>
              <a:defRPr lang="fr-FR"/>
            </a:defPPr>
            <a:lvl1pPr>
              <a:lnSpc>
                <a:spcPct val="90000"/>
              </a:lnSpc>
              <a:spcBef>
                <a:spcPct val="0"/>
              </a:spcBef>
              <a:defRPr sz="3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Communication &amp; Management -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Auto-élimination d’un fournisseur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190" y="2263945"/>
            <a:ext cx="4203700" cy="33909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148136" y="-108284"/>
            <a:ext cx="6043864" cy="7029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6160027" y="-20845"/>
            <a:ext cx="602854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Gestion du projet</a:t>
            </a:r>
          </a:p>
        </p:txBody>
      </p:sp>
      <p:cxnSp>
        <p:nvCxnSpPr>
          <p:cNvPr id="24" name="Connecteur droit 23"/>
          <p:cNvCxnSpPr/>
          <p:nvPr/>
        </p:nvCxnSpPr>
        <p:spPr>
          <a:xfrm flipV="1">
            <a:off x="6148135" y="-41688"/>
            <a:ext cx="0" cy="68996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 flipH="1" flipV="1">
            <a:off x="6148135" y="594708"/>
            <a:ext cx="6123530" cy="1042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4"/>
          <a:srcRect l="37825" r="37564" b="50103"/>
          <a:stretch/>
        </p:blipFill>
        <p:spPr>
          <a:xfrm>
            <a:off x="2889917" y="6361576"/>
            <a:ext cx="368301" cy="43868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0690-4B40-214C-89C7-CD23BDBEF68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02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3"/>
          <p:cNvSpPr txBox="1">
            <a:spLocks/>
          </p:cNvSpPr>
          <p:nvPr/>
        </p:nvSpPr>
        <p:spPr>
          <a:xfrm>
            <a:off x="363406" y="594708"/>
            <a:ext cx="5214433" cy="56713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Mise en pratique de certains apprentissages théoriques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Expérience opérationnelle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Découverte du mode de fonctionnement d’une entreprise « jeune » et en pleine croissance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48136" y="-108284"/>
            <a:ext cx="6043864" cy="7029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6160027" y="-20845"/>
            <a:ext cx="602854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Conclusion</a:t>
            </a:r>
          </a:p>
        </p:txBody>
      </p:sp>
      <p:cxnSp>
        <p:nvCxnSpPr>
          <p:cNvPr id="17" name="Connecteur droit 16"/>
          <p:cNvCxnSpPr/>
          <p:nvPr/>
        </p:nvCxnSpPr>
        <p:spPr>
          <a:xfrm flipV="1">
            <a:off x="6148135" y="-41688"/>
            <a:ext cx="0" cy="68996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H="1" flipV="1">
            <a:off x="6148135" y="594708"/>
            <a:ext cx="6123530" cy="1042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Espace réservé du contenu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t="-1" r="3508" b="-1"/>
          <a:stretch/>
        </p:blipFill>
        <p:spPr>
          <a:xfrm>
            <a:off x="6965603" y="1469756"/>
            <a:ext cx="4488595" cy="3921284"/>
          </a:xfrm>
          <a:prstGeom prst="rect">
            <a:avLst/>
          </a:prstGeom>
          <a:effectLst/>
        </p:spPr>
      </p:pic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4"/>
          <a:srcRect l="37825" r="37564" b="50103"/>
          <a:stretch/>
        </p:blipFill>
        <p:spPr>
          <a:xfrm>
            <a:off x="2889917" y="6361576"/>
            <a:ext cx="368301" cy="438685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0690-4B40-214C-89C7-CD23BDBEF68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5161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0690-4B40-214C-89C7-CD23BDBEF686}" type="slidenum">
              <a:rPr lang="fr-FR" smtClean="0"/>
              <a:t>2</a:t>
            </a:fld>
            <a:endParaRPr lang="fr-FR"/>
          </a:p>
        </p:txBody>
      </p:sp>
      <p:sp>
        <p:nvSpPr>
          <p:cNvPr id="14" name="Espace réservé du texte 3"/>
          <p:cNvSpPr txBox="1">
            <a:spLocks/>
          </p:cNvSpPr>
          <p:nvPr/>
        </p:nvSpPr>
        <p:spPr>
          <a:xfrm>
            <a:off x="373729" y="946661"/>
            <a:ext cx="4802427" cy="53194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 contexte</a:t>
            </a:r>
          </a:p>
          <a:p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 mission</a:t>
            </a:r>
          </a:p>
          <a:p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 méthode de résolution</a:t>
            </a:r>
          </a:p>
          <a:p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 code </a:t>
            </a:r>
          </a:p>
          <a:p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 résultat</a:t>
            </a:r>
          </a:p>
          <a:p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Les pistes d’améliorations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6148136" y="-108284"/>
            <a:ext cx="6043864" cy="7029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6148135" y="-20845"/>
            <a:ext cx="604386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Sommaire</a:t>
            </a:r>
          </a:p>
        </p:txBody>
      </p:sp>
      <p:cxnSp>
        <p:nvCxnSpPr>
          <p:cNvPr id="11" name="Connecteur droit 10"/>
          <p:cNvCxnSpPr/>
          <p:nvPr/>
        </p:nvCxnSpPr>
        <p:spPr>
          <a:xfrm flipH="1" flipV="1">
            <a:off x="6148135" y="594708"/>
            <a:ext cx="6123530" cy="1042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 flipV="1">
            <a:off x="6148135" y="-41688"/>
            <a:ext cx="0" cy="68996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4D5D72D-1202-1EC4-6515-5DEA0E58C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910" y="6425971"/>
            <a:ext cx="420312" cy="30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EEA2E0E4-1964-0DED-514C-27F4BBEF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221" y="2324100"/>
            <a:ext cx="29972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83842952-555A-B5EA-2698-F3EC4B4AEFFA}"/>
              </a:ext>
            </a:extLst>
          </p:cNvPr>
          <p:cNvSpPr txBox="1"/>
          <p:nvPr/>
        </p:nvSpPr>
        <p:spPr>
          <a:xfrm>
            <a:off x="8420716" y="4579055"/>
            <a:ext cx="1960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i="0" dirty="0">
                <a:effectLst/>
                <a:latin typeface="Montserrat" pitchFamily="2" charset="77"/>
              </a:rPr>
              <a:t>Books Online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99141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148136" y="-108284"/>
            <a:ext cx="6043864" cy="7029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itre 1"/>
          <p:cNvSpPr txBox="1">
            <a:spLocks/>
          </p:cNvSpPr>
          <p:nvPr/>
        </p:nvSpPr>
        <p:spPr>
          <a:xfrm>
            <a:off x="363407" y="398819"/>
            <a:ext cx="4164026" cy="54784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defPPr>
              <a:defRPr lang="fr-FR"/>
            </a:defPPr>
            <a:lvl1pPr>
              <a:lnSpc>
                <a:spcPct val="90000"/>
              </a:lnSpc>
              <a:spcBef>
                <a:spcPct val="0"/>
              </a:spcBef>
              <a:defRPr sz="3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 scénario</a:t>
            </a:r>
          </a:p>
        </p:txBody>
      </p:sp>
      <p:cxnSp>
        <p:nvCxnSpPr>
          <p:cNvPr id="23" name="Connecteur droit 22"/>
          <p:cNvCxnSpPr/>
          <p:nvPr/>
        </p:nvCxnSpPr>
        <p:spPr>
          <a:xfrm flipV="1">
            <a:off x="6148135" y="-41688"/>
            <a:ext cx="0" cy="68996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148135" y="-20845"/>
            <a:ext cx="604386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Le contexte</a:t>
            </a:r>
          </a:p>
        </p:txBody>
      </p:sp>
      <p:cxnSp>
        <p:nvCxnSpPr>
          <p:cNvPr id="16" name="Connecteur droit 15"/>
          <p:cNvCxnSpPr/>
          <p:nvPr/>
        </p:nvCxnSpPr>
        <p:spPr>
          <a:xfrm flipH="1" flipV="1">
            <a:off x="6148135" y="594708"/>
            <a:ext cx="6123530" cy="1042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exte 3"/>
          <p:cNvSpPr txBox="1">
            <a:spLocks/>
          </p:cNvSpPr>
          <p:nvPr/>
        </p:nvSpPr>
        <p:spPr>
          <a:xfrm>
            <a:off x="373729" y="946662"/>
            <a:ext cx="5053495" cy="531942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Entreprise</a:t>
            </a:r>
            <a:b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Books Online</a:t>
            </a:r>
            <a:b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endParaRPr lang="fr-FR" sz="1600" b="1" dirty="0">
              <a:solidFill>
                <a:schemeClr val="tx1">
                  <a:lumMod val="75000"/>
                  <a:lumOff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Poste</a:t>
            </a:r>
            <a:b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Analyste marketing chez Books Online</a:t>
            </a:r>
            <a:endParaRPr lang="fr-FR" sz="1600" b="1" dirty="0">
              <a:solidFill>
                <a:schemeClr val="tx1">
                  <a:lumMod val="75000"/>
                  <a:lumOff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b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Mission</a:t>
            </a:r>
            <a:b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Suivre le prix des produits des entreprises concurrentes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0690-4B40-214C-89C7-CD23BDBEF686}" type="slidenum">
              <a:rPr lang="fr-FR" smtClean="0"/>
              <a:t>3</a:t>
            </a:fld>
            <a:endParaRPr lang="fr-FR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AEFD09B4-390F-7BF5-EF19-A2E91CD49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910" y="6425971"/>
            <a:ext cx="420312" cy="30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101C8897-7781-8766-BF8D-9D90CAE00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221" y="2324100"/>
            <a:ext cx="29972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817F425-5BFA-379E-B148-9EF6EDD510D5}"/>
              </a:ext>
            </a:extLst>
          </p:cNvPr>
          <p:cNvSpPr txBox="1"/>
          <p:nvPr/>
        </p:nvSpPr>
        <p:spPr>
          <a:xfrm>
            <a:off x="8420716" y="4579055"/>
            <a:ext cx="1960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i="0" dirty="0">
                <a:effectLst/>
                <a:latin typeface="Montserrat" pitchFamily="2" charset="77"/>
              </a:rPr>
              <a:t>Books Online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00024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148136" y="-108284"/>
            <a:ext cx="6043864" cy="7029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16"/>
          <p:cNvCxnSpPr/>
          <p:nvPr/>
        </p:nvCxnSpPr>
        <p:spPr>
          <a:xfrm flipV="1">
            <a:off x="6148135" y="-41688"/>
            <a:ext cx="0" cy="68996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H="1" flipV="1">
            <a:off x="6148135" y="594708"/>
            <a:ext cx="6123530" cy="1042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re 1"/>
          <p:cNvSpPr txBox="1">
            <a:spLocks/>
          </p:cNvSpPr>
          <p:nvPr/>
        </p:nvSpPr>
        <p:spPr>
          <a:xfrm>
            <a:off x="363406" y="398819"/>
            <a:ext cx="5054413" cy="54553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>
              <a:defRPr lang="fr-FR"/>
            </a:defPPr>
            <a:lvl1pPr>
              <a:lnSpc>
                <a:spcPct val="90000"/>
              </a:lnSpc>
              <a:spcBef>
                <a:spcPct val="0"/>
              </a:spcBef>
              <a:defRPr sz="3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Le projet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48134" y="-20845"/>
            <a:ext cx="604043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Le contexte</a:t>
            </a:r>
          </a:p>
        </p:txBody>
      </p:sp>
      <p:sp>
        <p:nvSpPr>
          <p:cNvPr id="9" name="Espace réservé du texte 3"/>
          <p:cNvSpPr txBox="1">
            <a:spLocks/>
          </p:cNvSpPr>
          <p:nvPr/>
        </p:nvSpPr>
        <p:spPr>
          <a:xfrm>
            <a:off x="373729" y="1393040"/>
            <a:ext cx="4802427" cy="487304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Créer un système de surveillance des prix du site Books to </a:t>
            </a:r>
            <a:r>
              <a:rPr lang="fr-F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Scrape</a:t>
            </a:r>
            <a:endParaRPr lang="fr-FR" sz="1600" b="1" dirty="0">
              <a:solidFill>
                <a:schemeClr val="tx1">
                  <a:lumMod val="75000"/>
                  <a:lumOff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Version bêta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Exécutable à la demande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Enregistrement au format CSV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Repository GitHub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0690-4B40-214C-89C7-CD23BDBEF686}" type="slidenum">
              <a:rPr lang="fr-FR" smtClean="0"/>
              <a:t>4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4C834F8-D53F-1705-D9B8-C93E33C2A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115" y="1220685"/>
            <a:ext cx="4355673" cy="401905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2C24107-396B-1F47-9145-805FBEE29DD3}"/>
              </a:ext>
            </a:extLst>
          </p:cNvPr>
          <p:cNvSpPr txBox="1"/>
          <p:nvPr/>
        </p:nvSpPr>
        <p:spPr>
          <a:xfrm>
            <a:off x="6998122" y="5239737"/>
            <a:ext cx="4355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</a:rPr>
              <a:t>Books to </a:t>
            </a:r>
            <a:r>
              <a:rPr lang="fr-F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</a:rPr>
              <a:t>scrap</a:t>
            </a: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  <a:latin typeface="Avenir Book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07ABB-064E-1D1C-339F-90AF119F7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910" y="6425971"/>
            <a:ext cx="420312" cy="30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918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-90311" y="-108284"/>
            <a:ext cx="12361976" cy="7029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0" y="-20845"/>
            <a:ext cx="1218857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La méthode de résolution</a:t>
            </a:r>
          </a:p>
        </p:txBody>
      </p:sp>
      <p:cxnSp>
        <p:nvCxnSpPr>
          <p:cNvPr id="25" name="Connecteur droit 24"/>
          <p:cNvCxnSpPr>
            <a:cxnSpLocks/>
          </p:cNvCxnSpPr>
          <p:nvPr/>
        </p:nvCxnSpPr>
        <p:spPr>
          <a:xfrm flipH="1">
            <a:off x="-90311" y="605132"/>
            <a:ext cx="1236197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0690-4B40-214C-89C7-CD23BDBEF686}" type="slidenum">
              <a:rPr lang="fr-FR" smtClean="0"/>
              <a:t>5</a:t>
            </a:fld>
            <a:endParaRPr lang="fr-FR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14BA2FA-FF53-142C-422D-63CC71BE7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978" y="6425971"/>
            <a:ext cx="420312" cy="30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287F0AA-58AE-3B30-9354-CE0133102C38}"/>
              </a:ext>
            </a:extLst>
          </p:cNvPr>
          <p:cNvSpPr txBox="1"/>
          <p:nvPr/>
        </p:nvSpPr>
        <p:spPr>
          <a:xfrm>
            <a:off x="1427475" y="2715064"/>
            <a:ext cx="32983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</a:rPr>
              <a:t>product_page_url</a:t>
            </a: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Avenir Book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</a:rPr>
              <a:t>universal</a:t>
            </a: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</a:rPr>
              <a:t>_ </a:t>
            </a:r>
            <a:r>
              <a:rPr lang="fr-F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</a:rPr>
              <a:t>product_code</a:t>
            </a: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</a:rPr>
              <a:t> (</a:t>
            </a:r>
            <a:r>
              <a:rPr lang="fr-F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</a:rPr>
              <a:t>upc</a:t>
            </a: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</a:rPr>
              <a:t>title</a:t>
            </a: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Avenir Book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</a:rPr>
              <a:t>price_including_tax</a:t>
            </a: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Avenir Book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</a:rPr>
              <a:t>price_excluding_tax</a:t>
            </a: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Avenir Book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</a:rPr>
              <a:t>number_available</a:t>
            </a: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Avenir Book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</a:rPr>
              <a:t>product_description</a:t>
            </a: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Avenir Book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</a:rPr>
              <a:t>category</a:t>
            </a: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Avenir Book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</a:rPr>
              <a:t>review_rating</a:t>
            </a: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Avenir Book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</a:rPr>
              <a:t>image_url</a:t>
            </a: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Avenir Book" charset="0"/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26362E71-5C6B-8865-5CFC-740FD574E9A0}"/>
              </a:ext>
            </a:extLst>
          </p:cNvPr>
          <p:cNvSpPr/>
          <p:nvPr/>
        </p:nvSpPr>
        <p:spPr>
          <a:xfrm>
            <a:off x="1247860" y="2446229"/>
            <a:ext cx="3477986" cy="2971800"/>
          </a:xfrm>
          <a:prstGeom prst="roundRect">
            <a:avLst>
              <a:gd name="adj" fmla="val 6031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A9FF488-568E-59A7-3E1D-E62236CB1F64}"/>
              </a:ext>
            </a:extLst>
          </p:cNvPr>
          <p:cNvSpPr txBox="1"/>
          <p:nvPr/>
        </p:nvSpPr>
        <p:spPr>
          <a:xfrm>
            <a:off x="1247860" y="2076897"/>
            <a:ext cx="2880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charset="0"/>
              </a:rPr>
              <a:t> Book</a:t>
            </a:r>
            <a:endParaRPr lang="fr-F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D6D128D1-00F4-0C19-5B5F-302E9F053452}"/>
              </a:ext>
            </a:extLst>
          </p:cNvPr>
          <p:cNvSpPr/>
          <p:nvPr/>
        </p:nvSpPr>
        <p:spPr>
          <a:xfrm>
            <a:off x="1165185" y="2033322"/>
            <a:ext cx="3713061" cy="3537107"/>
          </a:xfrm>
          <a:prstGeom prst="roundRect">
            <a:avLst>
              <a:gd name="adj" fmla="val 603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C6ADE3D-1739-C16F-0E13-B1D171539B69}"/>
              </a:ext>
            </a:extLst>
          </p:cNvPr>
          <p:cNvSpPr txBox="1"/>
          <p:nvPr/>
        </p:nvSpPr>
        <p:spPr>
          <a:xfrm>
            <a:off x="1159862" y="1663990"/>
            <a:ext cx="2700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</a:rPr>
              <a:t> </a:t>
            </a:r>
            <a:r>
              <a:rPr lang="fr-F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charset="0"/>
              </a:rPr>
              <a:t>Category</a:t>
            </a:r>
            <a:endParaRPr lang="fr-F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76A4CB2-C2E5-66CB-FF77-3C5A5EFD54B3}"/>
              </a:ext>
            </a:extLst>
          </p:cNvPr>
          <p:cNvSpPr/>
          <p:nvPr/>
        </p:nvSpPr>
        <p:spPr>
          <a:xfrm>
            <a:off x="1074569" y="1629020"/>
            <a:ext cx="3956077" cy="4093810"/>
          </a:xfrm>
          <a:prstGeom prst="roundRect">
            <a:avLst>
              <a:gd name="adj" fmla="val 6031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8A9F03E-25EB-FBCF-3FCD-5F1CA02D9C85}"/>
              </a:ext>
            </a:extLst>
          </p:cNvPr>
          <p:cNvSpPr txBox="1"/>
          <p:nvPr/>
        </p:nvSpPr>
        <p:spPr>
          <a:xfrm>
            <a:off x="1074569" y="1261868"/>
            <a:ext cx="2700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</a:rPr>
              <a:t> Web site</a:t>
            </a: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Flèche vers la droite 33">
            <a:extLst>
              <a:ext uri="{FF2B5EF4-FFF2-40B4-BE49-F238E27FC236}">
                <a16:creationId xmlns:a16="http://schemas.microsoft.com/office/drawing/2014/main" id="{D8C58926-5A2B-0A69-DA4A-A6142693447A}"/>
              </a:ext>
            </a:extLst>
          </p:cNvPr>
          <p:cNvSpPr/>
          <p:nvPr/>
        </p:nvSpPr>
        <p:spPr>
          <a:xfrm>
            <a:off x="5667737" y="3541853"/>
            <a:ext cx="856526" cy="42826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B369B79-1E6F-9F19-366A-0B06D0DAE6D3}"/>
              </a:ext>
            </a:extLst>
          </p:cNvPr>
          <p:cNvSpPr txBox="1"/>
          <p:nvPr/>
        </p:nvSpPr>
        <p:spPr>
          <a:xfrm>
            <a:off x="7161354" y="2904306"/>
            <a:ext cx="47243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Web site </a:t>
            </a: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    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sym typeface="Wingdings" pitchFamily="2" charset="2"/>
              </a:rPr>
              <a:t>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scrap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 the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categories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     for </a:t>
            </a:r>
            <a:r>
              <a:rPr lang="fr-F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category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 in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categories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        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sym typeface="Wingdings" pitchFamily="2" charset="2"/>
              </a:rPr>
              <a:t>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scrap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the books on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each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page</a:t>
            </a:r>
          </a:p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         for 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book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in books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              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  <a:sym typeface="Wingdings" pitchFamily="2" charset="2"/>
              </a:rPr>
              <a:t>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fr-F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scrap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 book informations</a:t>
            </a: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A93DD058-5F47-33AA-16B3-B9352663A61B}"/>
              </a:ext>
            </a:extLst>
          </p:cNvPr>
          <p:cNvCxnSpPr>
            <a:cxnSpLocks/>
          </p:cNvCxnSpPr>
          <p:nvPr/>
        </p:nvCxnSpPr>
        <p:spPr>
          <a:xfrm>
            <a:off x="7485102" y="3226158"/>
            <a:ext cx="0" cy="1355646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B306A0F7-EB65-FAD0-DAF2-2AC83CDB826D}"/>
              </a:ext>
            </a:extLst>
          </p:cNvPr>
          <p:cNvCxnSpPr>
            <a:cxnSpLocks/>
          </p:cNvCxnSpPr>
          <p:nvPr/>
        </p:nvCxnSpPr>
        <p:spPr>
          <a:xfrm>
            <a:off x="7771973" y="3781469"/>
            <a:ext cx="0" cy="800335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88C687C1-F92D-02D7-76CA-25B73A579F64}"/>
              </a:ext>
            </a:extLst>
          </p:cNvPr>
          <p:cNvCxnSpPr>
            <a:cxnSpLocks/>
          </p:cNvCxnSpPr>
          <p:nvPr/>
        </p:nvCxnSpPr>
        <p:spPr>
          <a:xfrm>
            <a:off x="8058844" y="4336780"/>
            <a:ext cx="0" cy="245024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D253B7C-C993-5A4B-CE20-0383328FB5D0}"/>
              </a:ext>
            </a:extLst>
          </p:cNvPr>
          <p:cNvSpPr/>
          <p:nvPr/>
        </p:nvSpPr>
        <p:spPr>
          <a:xfrm>
            <a:off x="7008954" y="2715063"/>
            <a:ext cx="4584895" cy="2236147"/>
          </a:xfrm>
          <a:prstGeom prst="roundRect">
            <a:avLst>
              <a:gd name="adj" fmla="val 6031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8A046314-6F91-205D-30B7-F0ABF4E38F4A}"/>
              </a:ext>
            </a:extLst>
          </p:cNvPr>
          <p:cNvSpPr txBox="1"/>
          <p:nvPr/>
        </p:nvSpPr>
        <p:spPr>
          <a:xfrm>
            <a:off x="7008954" y="5145730"/>
            <a:ext cx="4584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Pseudo code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A8CCA0D-7ECE-9B22-2C9F-D2ADA86C83D6}"/>
              </a:ext>
            </a:extLst>
          </p:cNvPr>
          <p:cNvSpPr txBox="1"/>
          <p:nvPr/>
        </p:nvSpPr>
        <p:spPr>
          <a:xfrm>
            <a:off x="1074569" y="5905316"/>
            <a:ext cx="3956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Organisation du site</a:t>
            </a:r>
          </a:p>
        </p:txBody>
      </p:sp>
    </p:spTree>
    <p:extLst>
      <p:ext uri="{BB962C8B-B14F-4D97-AF65-F5344CB8AC3E}">
        <p14:creationId xmlns:p14="http://schemas.microsoft.com/office/powerpoint/2010/main" val="894373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3"/>
          <p:cNvSpPr txBox="1">
            <a:spLocks/>
          </p:cNvSpPr>
          <p:nvPr/>
        </p:nvSpPr>
        <p:spPr>
          <a:xfrm>
            <a:off x="363406" y="946662"/>
            <a:ext cx="4981493" cy="528132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 modulable</a:t>
            </a:r>
            <a:b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Organiser le code en micro-fonctions </a:t>
            </a:r>
            <a:b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endParaRPr lang="fr-FR" sz="1600" b="1" dirty="0">
              <a:solidFill>
                <a:schemeClr val="tx1">
                  <a:lumMod val="75000"/>
                  <a:lumOff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Exécution rapide</a:t>
            </a:r>
            <a:b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Limiter le nombre de requêtes</a:t>
            </a:r>
            <a:endParaRPr lang="fr-FR" sz="1600" b="1" dirty="0">
              <a:solidFill>
                <a:schemeClr val="tx1">
                  <a:lumMod val="75000"/>
                  <a:lumOff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b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Gestion des erreurs</a:t>
            </a:r>
            <a:b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Utiliser des blocs 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try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| 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except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</p:txBody>
      </p:sp>
      <p:sp>
        <p:nvSpPr>
          <p:cNvPr id="21" name="Titre 1"/>
          <p:cNvSpPr txBox="1">
            <a:spLocks/>
          </p:cNvSpPr>
          <p:nvPr/>
        </p:nvSpPr>
        <p:spPr>
          <a:xfrm>
            <a:off x="363407" y="398819"/>
            <a:ext cx="4164026" cy="54784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defPPr>
              <a:defRPr lang="fr-FR"/>
            </a:defPPr>
            <a:lvl1pPr>
              <a:lnSpc>
                <a:spcPct val="90000"/>
              </a:lnSpc>
              <a:spcBef>
                <a:spcPct val="0"/>
              </a:spcBef>
              <a:defRPr sz="3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Organisation du code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48136" y="-108284"/>
            <a:ext cx="6043864" cy="7029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6148134" y="-20845"/>
            <a:ext cx="604043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La méthode de résolution</a:t>
            </a:r>
          </a:p>
        </p:txBody>
      </p:sp>
      <p:cxnSp>
        <p:nvCxnSpPr>
          <p:cNvPr id="18" name="Connecteur droit 17"/>
          <p:cNvCxnSpPr/>
          <p:nvPr/>
        </p:nvCxnSpPr>
        <p:spPr>
          <a:xfrm flipV="1">
            <a:off x="6148135" y="-41688"/>
            <a:ext cx="0" cy="68996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H="1" flipV="1">
            <a:off x="6148135" y="594708"/>
            <a:ext cx="6123530" cy="1042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0690-4B40-214C-89C7-CD23BDBEF686}" type="slidenum">
              <a:rPr lang="fr-FR" smtClean="0"/>
              <a:t>6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DF64BD5-A5E0-A743-7D26-6A2194EAA314}"/>
              </a:ext>
            </a:extLst>
          </p:cNvPr>
          <p:cNvSpPr txBox="1"/>
          <p:nvPr/>
        </p:nvSpPr>
        <p:spPr>
          <a:xfrm>
            <a:off x="7103772" y="2500169"/>
            <a:ext cx="47243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Web site </a:t>
            </a: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    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sym typeface="Wingdings" pitchFamily="2" charset="2"/>
              </a:rPr>
              <a:t>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scrap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 the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categories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     for </a:t>
            </a:r>
            <a:r>
              <a:rPr lang="fr-F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category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 in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rPr>
              <a:t>categories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        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sym typeface="Wingdings" pitchFamily="2" charset="2"/>
              </a:rPr>
              <a:t>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scrap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the books on </a:t>
            </a:r>
            <a:r>
              <a:rPr lang="fr-F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each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page</a:t>
            </a:r>
          </a:p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         for 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book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in books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              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  <a:sym typeface="Wingdings" pitchFamily="2" charset="2"/>
              </a:rPr>
              <a:t>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fr-F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scrap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 book informations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D3C7600-9D3C-47CE-0F1A-148A96B00F0D}"/>
              </a:ext>
            </a:extLst>
          </p:cNvPr>
          <p:cNvCxnSpPr>
            <a:cxnSpLocks/>
          </p:cNvCxnSpPr>
          <p:nvPr/>
        </p:nvCxnSpPr>
        <p:spPr>
          <a:xfrm>
            <a:off x="7427520" y="2822021"/>
            <a:ext cx="0" cy="1355646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A8F7517-FAFA-0BA4-9DE4-FCF07609AFC2}"/>
              </a:ext>
            </a:extLst>
          </p:cNvPr>
          <p:cNvCxnSpPr>
            <a:cxnSpLocks/>
          </p:cNvCxnSpPr>
          <p:nvPr/>
        </p:nvCxnSpPr>
        <p:spPr>
          <a:xfrm>
            <a:off x="7714391" y="3377332"/>
            <a:ext cx="0" cy="800335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1374CF3-AC8B-CC78-CB2D-A4DE67A62A00}"/>
              </a:ext>
            </a:extLst>
          </p:cNvPr>
          <p:cNvCxnSpPr>
            <a:cxnSpLocks/>
          </p:cNvCxnSpPr>
          <p:nvPr/>
        </p:nvCxnSpPr>
        <p:spPr>
          <a:xfrm>
            <a:off x="8001262" y="3932643"/>
            <a:ext cx="0" cy="245024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32BCE642-016B-A1A5-966C-05B8DC72306D}"/>
              </a:ext>
            </a:extLst>
          </p:cNvPr>
          <p:cNvSpPr/>
          <p:nvPr/>
        </p:nvSpPr>
        <p:spPr>
          <a:xfrm>
            <a:off x="6951372" y="2310926"/>
            <a:ext cx="4584895" cy="2236147"/>
          </a:xfrm>
          <a:prstGeom prst="roundRect">
            <a:avLst>
              <a:gd name="adj" fmla="val 6031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7BE84761-D9B4-A1B4-5E74-80716B450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910" y="6425971"/>
            <a:ext cx="420312" cy="30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55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"/>
          <p:cNvSpPr txBox="1">
            <a:spLocks/>
          </p:cNvSpPr>
          <p:nvPr/>
        </p:nvSpPr>
        <p:spPr>
          <a:xfrm>
            <a:off x="363407" y="398819"/>
            <a:ext cx="4967260" cy="54553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>
              <a:defRPr lang="fr-FR"/>
            </a:defPPr>
            <a:lvl1pPr>
              <a:lnSpc>
                <a:spcPct val="90000"/>
              </a:lnSpc>
              <a:spcBef>
                <a:spcPct val="0"/>
              </a:spcBef>
              <a:defRPr sz="3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La structure de fichiers</a:t>
            </a:r>
          </a:p>
        </p:txBody>
      </p:sp>
      <p:sp>
        <p:nvSpPr>
          <p:cNvPr id="9" name="Espace réservé du texte 3"/>
          <p:cNvSpPr txBox="1">
            <a:spLocks/>
          </p:cNvSpPr>
          <p:nvPr/>
        </p:nvSpPr>
        <p:spPr>
          <a:xfrm>
            <a:off x="363407" y="1389860"/>
            <a:ext cx="3992576" cy="483812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Fichiers principaux</a:t>
            </a:r>
            <a:b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file - 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main.py</a:t>
            </a:r>
            <a:b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file - 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exec.py</a:t>
            </a:r>
            <a:endParaRPr lang="fr-FR" sz="1600" b="1" dirty="0">
              <a:solidFill>
                <a:schemeClr val="tx1">
                  <a:lumMod val="75000"/>
                  <a:lumOff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b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Fichiers annexes</a:t>
            </a:r>
            <a:b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file - 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README.md</a:t>
            </a:r>
            <a:b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file - 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requirements.txt</a:t>
            </a:r>
            <a:endParaRPr lang="fr-FR" sz="1600" b="1" dirty="0">
              <a:solidFill>
                <a:schemeClr val="tx1">
                  <a:lumMod val="75000"/>
                  <a:lumOff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b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Stockage des résultats</a:t>
            </a:r>
            <a:b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dir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- 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results</a:t>
            </a:r>
            <a:endParaRPr lang="fr-FR" sz="1600" b="1" dirty="0">
              <a:solidFill>
                <a:schemeClr val="tx1">
                  <a:lumMod val="75000"/>
                  <a:lumOff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b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Environnement virtuel</a:t>
            </a:r>
            <a:b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dir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- 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venv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48136" y="-108284"/>
            <a:ext cx="6043864" cy="7029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6148134" y="-20845"/>
            <a:ext cx="604043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Le code</a:t>
            </a:r>
          </a:p>
        </p:txBody>
      </p:sp>
      <p:cxnSp>
        <p:nvCxnSpPr>
          <p:cNvPr id="20" name="Connecteur droit 19"/>
          <p:cNvCxnSpPr/>
          <p:nvPr/>
        </p:nvCxnSpPr>
        <p:spPr>
          <a:xfrm flipV="1">
            <a:off x="6148135" y="-41688"/>
            <a:ext cx="0" cy="68996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 flipV="1">
            <a:off x="6148135" y="594708"/>
            <a:ext cx="6123530" cy="1042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3"/>
          <a:srcRect l="37825" r="37564" b="50103"/>
          <a:stretch/>
        </p:blipFill>
        <p:spPr>
          <a:xfrm>
            <a:off x="2889917" y="6361576"/>
            <a:ext cx="368301" cy="43868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0690-4B40-214C-89C7-CD23BDBEF686}" type="slidenum">
              <a:rPr lang="fr-FR" smtClean="0"/>
              <a:t>7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D432025-1891-AF61-A262-82EB429BF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902" y="2665538"/>
            <a:ext cx="5306061" cy="152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75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"/>
          <p:cNvSpPr txBox="1">
            <a:spLocks/>
          </p:cNvSpPr>
          <p:nvPr/>
        </p:nvSpPr>
        <p:spPr>
          <a:xfrm>
            <a:off x="363407" y="398819"/>
            <a:ext cx="4967260" cy="54553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>
              <a:defRPr lang="fr-FR"/>
            </a:defPPr>
            <a:lvl1pPr>
              <a:lnSpc>
                <a:spcPct val="90000"/>
              </a:lnSpc>
              <a:spcBef>
                <a:spcPct val="0"/>
              </a:spcBef>
              <a:defRPr sz="3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main.py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Espace réservé du texte 3"/>
          <p:cNvSpPr txBox="1">
            <a:spLocks/>
          </p:cNvSpPr>
          <p:nvPr/>
        </p:nvSpPr>
        <p:spPr>
          <a:xfrm>
            <a:off x="363407" y="1389860"/>
            <a:ext cx="3992576" cy="483812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 modulable</a:t>
            </a:r>
            <a:b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Organiser le code en micro-fonctions </a:t>
            </a:r>
            <a:b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endParaRPr lang="fr-FR" sz="1600" b="1" dirty="0">
              <a:solidFill>
                <a:schemeClr val="tx1">
                  <a:lumMod val="75000"/>
                  <a:lumOff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Exécution rapide</a:t>
            </a:r>
            <a:b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Limiter le nombre de requêtes</a:t>
            </a:r>
            <a:endParaRPr lang="fr-FR" sz="1600" b="1" dirty="0">
              <a:solidFill>
                <a:schemeClr val="tx1">
                  <a:lumMod val="75000"/>
                  <a:lumOff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b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Gestion des erreurs</a:t>
            </a:r>
            <a:b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Utiliser des blocs 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try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| </a:t>
            </a:r>
            <a:r>
              <a:rPr lang="fr-F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except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48136" y="-108284"/>
            <a:ext cx="6043864" cy="7029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6148134" y="-20845"/>
            <a:ext cx="604043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Le code</a:t>
            </a:r>
          </a:p>
        </p:txBody>
      </p:sp>
      <p:cxnSp>
        <p:nvCxnSpPr>
          <p:cNvPr id="20" name="Connecteur droit 19"/>
          <p:cNvCxnSpPr/>
          <p:nvPr/>
        </p:nvCxnSpPr>
        <p:spPr>
          <a:xfrm flipV="1">
            <a:off x="6148135" y="-41688"/>
            <a:ext cx="0" cy="68996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 flipV="1">
            <a:off x="6148135" y="594708"/>
            <a:ext cx="6123530" cy="1042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3"/>
          <a:srcRect l="37825" r="37564" b="50103"/>
          <a:stretch/>
        </p:blipFill>
        <p:spPr>
          <a:xfrm>
            <a:off x="2889917" y="6361576"/>
            <a:ext cx="368301" cy="43868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0690-4B40-214C-89C7-CD23BDBEF686}" type="slidenum">
              <a:rPr lang="fr-FR" smtClean="0"/>
              <a:t>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E410DE4-E4B4-1B7A-2662-759E3A4B5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313" y="1565696"/>
            <a:ext cx="4182082" cy="372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30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48136" y="-108284"/>
            <a:ext cx="6043864" cy="7029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texte 3"/>
          <p:cNvSpPr txBox="1">
            <a:spLocks/>
          </p:cNvSpPr>
          <p:nvPr/>
        </p:nvSpPr>
        <p:spPr>
          <a:xfrm>
            <a:off x="351516" y="934350"/>
            <a:ext cx="4723404" cy="533173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Un grand nombre d’interlocuteurs &amp; d’informations échangées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Communication nécessaire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Mise en place d’outils de gestion</a:t>
            </a:r>
          </a:p>
          <a:p>
            <a:pPr marL="800100" lvl="1" indent="-342900" algn="just">
              <a:buFont typeface="Arial" charset="0"/>
              <a:buChar char="•"/>
            </a:pP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1" name="Titre 1"/>
          <p:cNvSpPr txBox="1">
            <a:spLocks/>
          </p:cNvSpPr>
          <p:nvPr/>
        </p:nvSpPr>
        <p:spPr>
          <a:xfrm>
            <a:off x="363407" y="398819"/>
            <a:ext cx="5268984" cy="5355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defPPr>
              <a:defRPr lang="fr-FR"/>
            </a:defPPr>
            <a:lvl1pPr>
              <a:lnSpc>
                <a:spcPct val="90000"/>
              </a:lnSpc>
              <a:spcBef>
                <a:spcPct val="0"/>
              </a:spcBef>
              <a:defRPr sz="3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Organisation du projet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60027" y="-20845"/>
            <a:ext cx="602854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4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Gestion du projet</a:t>
            </a:r>
          </a:p>
        </p:txBody>
      </p:sp>
      <p:cxnSp>
        <p:nvCxnSpPr>
          <p:cNvPr id="11" name="Connecteur droit 10"/>
          <p:cNvCxnSpPr/>
          <p:nvPr/>
        </p:nvCxnSpPr>
        <p:spPr>
          <a:xfrm flipV="1">
            <a:off x="6148135" y="-41688"/>
            <a:ext cx="0" cy="68996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H="1" flipV="1">
            <a:off x="6148135" y="594708"/>
            <a:ext cx="6123530" cy="1042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520" y="2135197"/>
            <a:ext cx="4484760" cy="2930043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4"/>
          <a:srcRect l="37825" r="37564" b="50103"/>
          <a:stretch/>
        </p:blipFill>
        <p:spPr>
          <a:xfrm>
            <a:off x="2889917" y="6361576"/>
            <a:ext cx="368301" cy="438685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0690-4B40-214C-89C7-CD23BDBEF68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73187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2663</TotalTime>
  <Words>640</Words>
  <Application>Microsoft Macintosh PowerPoint</Application>
  <PresentationFormat>Grand écran</PresentationFormat>
  <Paragraphs>167</Paragraphs>
  <Slides>19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Arial</vt:lpstr>
      <vt:lpstr>Avenir Book</vt:lpstr>
      <vt:lpstr>Calibri</vt:lpstr>
      <vt:lpstr>Calibri Light</vt:lpstr>
      <vt:lpstr>Montserrat</vt:lpstr>
      <vt:lpstr>Thème Office</vt:lpstr>
      <vt:lpstr>Développeur d’application Python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Executive Assistant chez Devialet</dc:title>
  <dc:creator>licence19@DevialetSA.onmicrosoft.com</dc:creator>
  <cp:lastModifiedBy>Microsoft Office User</cp:lastModifiedBy>
  <cp:revision>74</cp:revision>
  <dcterms:created xsi:type="dcterms:W3CDTF">2017-08-26T15:07:04Z</dcterms:created>
  <dcterms:modified xsi:type="dcterms:W3CDTF">2022-08-11T10:08:18Z</dcterms:modified>
</cp:coreProperties>
</file>